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0" r:id="rId8"/>
    <p:sldId id="261" r:id="rId9"/>
    <p:sldId id="262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s://&#1073;&#1086;&#1075;&#1072;&#1090;&#1099;&#1088;&#1100;.&#1076;&#1077;&#1090;&#1089;&#1072;&#1076;&#1080;&#1088;&#1073;&#1080;&#1090;.&#1088;&#1092;/dorojnaya-bezopasnost/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jpeg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73;&#1086;&#1075;&#1072;&#1090;&#1099;&#1088;&#1100;.&#1076;&#1077;&#1090;&#1089;&#1072;&#1076;&#1080;&#1088;&#1073;&#1080;&#1090;.&#1088;&#1092;/bezopasnost/ohrana-trud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73;&#1086;&#1075;&#1072;&#1090;&#1099;&#1088;&#1100;.&#1076;&#1077;&#1090;&#1089;&#1072;&#1076;&#1080;&#1088;&#1073;&#1080;&#1090;.&#1088;&#1092;/bezopasnost/ohrana-truda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73;&#1086;&#1075;&#1072;&#1090;&#1099;&#1088;&#1100;.&#1076;&#1077;&#1090;&#1089;&#1072;&#1076;&#1080;&#1088;&#1073;&#1080;&#1090;.&#1088;&#1092;/docs/2020_06_23/4SbayyThn9KE5fbnkAT5374YS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2736304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Комплексная безопасность 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Муниципального автономного дошкольного образовательного учреждение Городского округа «город Ирбит» «Детский сад № 14»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на 2021 </a:t>
            </a:r>
            <a:r>
              <a:rPr lang="ru-RU" sz="2800" dirty="0" smtClean="0">
                <a:solidFill>
                  <a:srgbClr val="7030A0"/>
                </a:solidFill>
              </a:rPr>
              <a:t>год -2022 год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3140968"/>
            <a:ext cx="4127269" cy="3096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75887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Антитеррористическая безопасность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734744" cy="51423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Пропускной режим осуществляет  вахтер с 7:00 по 18:00</a:t>
            </a:r>
          </a:p>
          <a:p>
            <a:pPr marL="0" indent="0">
              <a:buNone/>
            </a:pPr>
            <a:r>
              <a:rPr lang="ru-RU" dirty="0" smtClean="0"/>
              <a:t>Физическую охрану осуществляет ЧОП «Гюрза»</a:t>
            </a:r>
          </a:p>
          <a:p>
            <a:pPr marL="0" indent="0">
              <a:buNone/>
            </a:pPr>
            <a:r>
              <a:rPr lang="ru-RU" dirty="0" smtClean="0"/>
              <a:t>Экстренное реагирование вневедомственной охраны в случае срабатывания тревожной кнопки осуществляется ФГКУ «Управление вневедомственной охраны войск национальной гвардии Российской Федерации по Свердловской области» в г. Ирбите</a:t>
            </a:r>
          </a:p>
          <a:p>
            <a:pPr marL="0" indent="0">
              <a:buNone/>
            </a:pPr>
            <a:r>
              <a:rPr lang="ru-RU" dirty="0" smtClean="0"/>
              <a:t>Территория ДОУ ограждена, ограждение исправно. Калитки обеспечены </a:t>
            </a:r>
            <a:r>
              <a:rPr lang="ru-RU" dirty="0" err="1" smtClean="0"/>
              <a:t>домофоным</a:t>
            </a:r>
            <a:r>
              <a:rPr lang="ru-RU" dirty="0" smtClean="0"/>
              <a:t> звонком. Обслуживание осуществляет ООО «</a:t>
            </a:r>
            <a:r>
              <a:rPr lang="ru-RU" dirty="0" err="1" smtClean="0"/>
              <a:t>СтражПлюс</a:t>
            </a:r>
            <a:r>
              <a:rPr lang="ru-RU" dirty="0" smtClean="0"/>
              <a:t>» </a:t>
            </a:r>
            <a:r>
              <a:rPr lang="ru-RU" dirty="0" err="1" smtClean="0"/>
              <a:t>г.Ирбит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Территррия</a:t>
            </a:r>
            <a:r>
              <a:rPr lang="ru-RU" dirty="0" smtClean="0"/>
              <a:t> МАДОУ «Детский сад « 14» находится под </a:t>
            </a:r>
            <a:r>
              <a:rPr lang="ru-RU" dirty="0" err="1" smtClean="0"/>
              <a:t>видионаблюдением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743482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Антитеррористическая безопасность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348" y="1371600"/>
            <a:ext cx="3511153" cy="46815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219789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527957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Антитеррористическая безопасность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484784"/>
            <a:ext cx="3511153" cy="263336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644008" y="1340768"/>
            <a:ext cx="4038600" cy="302895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737062" y="2751770"/>
            <a:ext cx="3199284" cy="426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6843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Пожарная безопасность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734744" cy="51423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/>
              <a:t>Приказ от 01.06.2021 года № 92-од «О назначении ответственного за пожарную безопасность» ( каждое помещение детского сада закреплен ответственный за пожарную безопасность, ответственный за пожарную безопасность в МАДОУ «Детский сад № 14» заведующий хозяйством»</a:t>
            </a:r>
          </a:p>
          <a:p>
            <a:pPr>
              <a:buFontTx/>
              <a:buChar char="-"/>
            </a:pPr>
            <a:r>
              <a:rPr lang="ru-RU" dirty="0" smtClean="0"/>
              <a:t>Приказ от 11.01.2021г. № 14-од « О мерах пожарной безопасности»</a:t>
            </a:r>
          </a:p>
          <a:p>
            <a:pPr>
              <a:buFontTx/>
              <a:buChar char="-"/>
            </a:pPr>
            <a:r>
              <a:rPr lang="ru-RU" dirty="0" smtClean="0"/>
              <a:t>План основных мероприятий по пожарной безопасности на 2021 год.</a:t>
            </a:r>
          </a:p>
          <a:p>
            <a:pPr>
              <a:buFontTx/>
              <a:buChar char="-"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15426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Пожарная безопасность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734744" cy="51423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/>
              <a:t>Договор на техническое обслуживание системы пожарной и тревожной сигнализации, </a:t>
            </a:r>
            <a:r>
              <a:rPr lang="ru-RU" dirty="0" err="1" smtClean="0"/>
              <a:t>видионаблюдения</a:t>
            </a:r>
            <a:r>
              <a:rPr lang="ru-RU" dirty="0" smtClean="0"/>
              <a:t> заключен с ФГУП «Охрана» Федеральной службы войск национальной гвардии Российской Федерации;</a:t>
            </a:r>
          </a:p>
          <a:p>
            <a:pPr>
              <a:buFontTx/>
              <a:buChar char="-"/>
            </a:pPr>
            <a:r>
              <a:rPr lang="ru-RU" dirty="0" smtClean="0"/>
              <a:t>Договор на техническую поддержку, круглосуточного контроля и поддержанию работоспособности оборудования для дублирования сигнал «Пожар» заключен с ООО «ОКО- Охрана».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87966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Пожарная безопасность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348" y="1371600"/>
            <a:ext cx="3511153" cy="46815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124744"/>
            <a:ext cx="2271712" cy="302895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2852936"/>
            <a:ext cx="2715766" cy="362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840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Пожарная безопасность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348" y="1371600"/>
            <a:ext cx="3511152" cy="46815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124745"/>
            <a:ext cx="1782198" cy="237626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2852936"/>
            <a:ext cx="2715765" cy="362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5915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Пожарная безопасность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348" y="1371600"/>
            <a:ext cx="3511152" cy="468153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124745"/>
            <a:ext cx="1782198" cy="237626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2852936"/>
            <a:ext cx="2715765" cy="362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9528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Пожарная безопасность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348" y="1371600"/>
            <a:ext cx="3511152" cy="468153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124745"/>
            <a:ext cx="1782198" cy="237626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2852936"/>
            <a:ext cx="2715765" cy="362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8788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Пожарная безопасность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268760"/>
            <a:ext cx="3511152" cy="263336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01570" y="3627022"/>
            <a:ext cx="2268252" cy="302433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052736"/>
            <a:ext cx="3312368" cy="44164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23928" y="5661248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Здание оснащено системой оповещения о пожаре, сигнал пожар дублируется в пожарную часть города Ирбита, имеется аварийное – эвакуационной освещение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6644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7779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Это состояние защищенности образовательного учреждения от реальных и прогнозируемых угроз социального и природного характера, обеспечивающее его безопасное функционирование</a:t>
            </a:r>
          </a:p>
          <a:p>
            <a:r>
              <a:rPr lang="ru-RU" dirty="0" smtClean="0"/>
              <a:t>Разделы:</a:t>
            </a:r>
          </a:p>
          <a:p>
            <a:r>
              <a:rPr lang="ru-RU" dirty="0" smtClean="0"/>
              <a:t>-Охрана труда;</a:t>
            </a:r>
          </a:p>
          <a:p>
            <a:r>
              <a:rPr lang="ru-RU" dirty="0" smtClean="0"/>
              <a:t>-Антитеррористическая безопасность;</a:t>
            </a:r>
          </a:p>
          <a:p>
            <a:r>
              <a:rPr lang="ru-RU" dirty="0" smtClean="0"/>
              <a:t>-пожарная безопасность;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Безопасность дорожного движения.</a:t>
            </a:r>
          </a:p>
          <a:p>
            <a:r>
              <a:rPr lang="ru-RU" dirty="0"/>
              <a:t>Д</a:t>
            </a:r>
            <a:r>
              <a:rPr lang="ru-RU" dirty="0" smtClean="0"/>
              <a:t>алее мы рассмотрим мероприятия по обеспечению комплексной безопасности</a:t>
            </a:r>
          </a:p>
          <a:p>
            <a:r>
              <a:rPr lang="ru-RU" dirty="0"/>
              <a:t>-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Комплексная безопасность образовательного процесса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3861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Пожарная безопасность</a:t>
            </a:r>
            <a:br>
              <a:rPr lang="ru-RU" dirty="0" smtClean="0"/>
            </a:br>
            <a:r>
              <a:rPr lang="ru-RU" dirty="0" smtClean="0"/>
              <a:t>(работа с воспитанниками)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304256"/>
            <a:ext cx="3511152" cy="4681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836712"/>
            <a:ext cx="388843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3809" y="3429000"/>
            <a:ext cx="432048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76443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Пожарная безопасность</a:t>
            </a:r>
            <a:br>
              <a:rPr lang="ru-RU" dirty="0" smtClean="0"/>
            </a:br>
            <a:r>
              <a:rPr lang="ru-RU" dirty="0" smtClean="0"/>
              <a:t>(работа с воспитанниками)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908720"/>
            <a:ext cx="3511152" cy="2633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239728"/>
            <a:ext cx="2520280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0623" y="3645024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41973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Безопасность дорожного движения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Ссылка на официальный сайт дорожная безопасность:  </a:t>
            </a:r>
            <a:r>
              <a:rPr lang="en-US" dirty="0">
                <a:hlinkClick r:id="rId2"/>
              </a:rPr>
              <a:t>https://xn--80abg7bml7dj.xn--80achbdub6dfjh.xn--p1ai/dorojnaya-bezopasnost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84" r="5684"/>
          <a:stretch>
            <a:fillRect/>
          </a:stretch>
        </p:blipFill>
        <p:spPr>
          <a:xfrm>
            <a:off x="5940425" y="609600"/>
            <a:ext cx="2927350" cy="4403725"/>
          </a:xfr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987824" y="620684"/>
            <a:ext cx="3041908" cy="439248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2301411" cy="12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31089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Безопасность дорожного движения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059454"/>
            <a:ext cx="3024336" cy="403244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2170" y="2204864"/>
            <a:ext cx="3057804" cy="4077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562843" y="1277917"/>
            <a:ext cx="2953575" cy="22151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148699" y="2572381"/>
            <a:ext cx="2940135" cy="22051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597442" y="3933563"/>
            <a:ext cx="2884376" cy="216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5953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Безопасность дорожного движения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15768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980728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4221088"/>
            <a:ext cx="4355976" cy="2177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21579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Безопасность дорожного движения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288" y="1171534"/>
            <a:ext cx="1703784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816" y="1495351"/>
            <a:ext cx="4038600" cy="2271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3789040"/>
            <a:ext cx="4919531" cy="2767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1700808"/>
            <a:ext cx="2481064" cy="1860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68240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Безопасность дорожного движения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288" y="1171534"/>
            <a:ext cx="1703784" cy="3028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816" y="1569546"/>
            <a:ext cx="4038600" cy="2202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1198" y="4077072"/>
            <a:ext cx="4919531" cy="2213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1556792"/>
            <a:ext cx="2481064" cy="1860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76484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 охрана труда: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734744" cy="514231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Подробно ознакомиться о </a:t>
            </a:r>
            <a:r>
              <a:rPr lang="ru-RU" dirty="0"/>
              <a:t>разделе можно </a:t>
            </a:r>
            <a:r>
              <a:rPr lang="ru-RU" dirty="0" smtClean="0"/>
              <a:t>по ссылке: </a:t>
            </a:r>
            <a:r>
              <a:rPr lang="en-US" dirty="0">
                <a:hlinkClick r:id="rId2"/>
              </a:rPr>
              <a:t>https://xn--80abg7bml7dj.xn--80achbdub6dfjh.xn--p1ai/bezopasnost/ohrana-truda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Приказ от 14.01.2021 года № 21-од « Внедрение системы управления охраны труда» ( цель – соблюдение требований охраны труда)</a:t>
            </a:r>
          </a:p>
          <a:p>
            <a:pPr>
              <a:buFontTx/>
              <a:buChar char="-"/>
            </a:pPr>
            <a:r>
              <a:rPr lang="ru-RU" dirty="0" smtClean="0"/>
              <a:t>Приказ от 14.01.2021 года № 22-од « О создании комиссии по общественному осмотру зданий и сооружений» ( Цель – общий осмотр зданий и сооружений 2 раза в год)</a:t>
            </a:r>
          </a:p>
          <a:p>
            <a:pPr>
              <a:buFontTx/>
              <a:buChar char="-"/>
            </a:pPr>
            <a:r>
              <a:rPr lang="ru-RU" dirty="0" smtClean="0"/>
              <a:t>Приказ от 14.01.2021 года № 23-од « Об организации административно – общественного контроля за соответствием состояния охраны труда» ( </a:t>
            </a:r>
            <a:r>
              <a:rPr lang="ru-RU" dirty="0"/>
              <a:t>Ц</a:t>
            </a:r>
            <a:r>
              <a:rPr lang="ru-RU" dirty="0" smtClean="0"/>
              <a:t>ель – предупреждение производственного травматизма, обеспечение условий проведения </a:t>
            </a:r>
            <a:r>
              <a:rPr lang="ru-RU" dirty="0" err="1" smtClean="0"/>
              <a:t>учебно</a:t>
            </a:r>
            <a:r>
              <a:rPr lang="ru-RU" dirty="0" smtClean="0"/>
              <a:t> – воспитательного процесса)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787723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 Охраны труда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Электробезопасность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132856"/>
            <a:ext cx="2734072" cy="2050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3789040"/>
            <a:ext cx="2085696" cy="27809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266960"/>
            <a:ext cx="3384376" cy="25382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2955704"/>
            <a:ext cx="2704701" cy="360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1109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 охрана труда: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734744" cy="5142312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Подробно ознакомиться можно по ссылке: </a:t>
            </a:r>
            <a:r>
              <a:rPr lang="en-US" dirty="0">
                <a:hlinkClick r:id="rId2"/>
              </a:rPr>
              <a:t>https://xn--80abg7bml7dj.xn--80achbdub6dfjh.xn--p1ai/bezopasnost/ohrana-truda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ru-RU" dirty="0" smtClean="0"/>
              <a:t>Инструкции по работе с детьми в количестве 27 штук разработаны 17 марта 2020 года. </a:t>
            </a:r>
          </a:p>
          <a:p>
            <a:r>
              <a:rPr lang="ru-RU" dirty="0" smtClean="0"/>
              <a:t>Мы беседуем с воспитанниками о:</a:t>
            </a:r>
          </a:p>
          <a:p>
            <a:pPr>
              <a:buFontTx/>
              <a:buChar char="-"/>
            </a:pPr>
            <a:r>
              <a:rPr lang="ru-RU" dirty="0" smtClean="0"/>
              <a:t>правила безопасного поведения в помещении детского сада;</a:t>
            </a:r>
          </a:p>
          <a:p>
            <a:pPr>
              <a:buFontTx/>
              <a:buChar char="-"/>
            </a:pPr>
            <a:r>
              <a:rPr lang="ru-RU" dirty="0"/>
              <a:t> </a:t>
            </a:r>
            <a:r>
              <a:rPr lang="ru-RU" dirty="0" smtClean="0"/>
              <a:t>правила безопасного поведения детей в групповых помещениях;</a:t>
            </a:r>
          </a:p>
          <a:p>
            <a:pPr>
              <a:buFontTx/>
              <a:buChar char="-"/>
            </a:pPr>
            <a:r>
              <a:rPr lang="ru-RU" dirty="0"/>
              <a:t> </a:t>
            </a:r>
            <a:r>
              <a:rPr lang="ru-RU" dirty="0" smtClean="0"/>
              <a:t>правила безопасного поведения воспитанников детского сада на прогулке;</a:t>
            </a:r>
          </a:p>
          <a:p>
            <a:pPr>
              <a:buFontTx/>
              <a:buChar char="-"/>
            </a:pPr>
            <a:r>
              <a:rPr lang="ru-RU" dirty="0" smtClean="0"/>
              <a:t>правила безопасного поведения в природе;</a:t>
            </a:r>
          </a:p>
          <a:p>
            <a:pPr>
              <a:buFontTx/>
              <a:buChar char="-"/>
            </a:pPr>
            <a:r>
              <a:rPr lang="ru-RU" dirty="0" smtClean="0"/>
              <a:t>правила пожарной безопасности и электробезопасности для воспитанников детского сада;</a:t>
            </a:r>
          </a:p>
          <a:p>
            <a:pPr>
              <a:buFontTx/>
              <a:buChar char="-"/>
            </a:pPr>
            <a:r>
              <a:rPr lang="ru-RU" dirty="0" smtClean="0"/>
              <a:t> правила безопасного поведения на улицах и дорогах города, в транспорте; </a:t>
            </a:r>
          </a:p>
          <a:p>
            <a:pPr>
              <a:buFontTx/>
              <a:buChar char="-"/>
            </a:pPr>
            <a:r>
              <a:rPr lang="ru-RU" dirty="0"/>
              <a:t> </a:t>
            </a:r>
            <a:r>
              <a:rPr lang="ru-RU" dirty="0" smtClean="0"/>
              <a:t>правила безопасного поведения на занятиях, при работе с инструментами и предметами;</a:t>
            </a:r>
          </a:p>
          <a:p>
            <a:pPr>
              <a:buFontTx/>
              <a:buChar char="-"/>
            </a:pPr>
            <a:r>
              <a:rPr lang="ru-RU" dirty="0" smtClean="0"/>
              <a:t> поведения в </a:t>
            </a:r>
            <a:r>
              <a:rPr lang="ru-RU" dirty="0" err="1" smtClean="0"/>
              <a:t>чс</a:t>
            </a:r>
            <a:r>
              <a:rPr lang="ru-RU" dirty="0" smtClean="0"/>
              <a:t> ситуациях;</a:t>
            </a:r>
          </a:p>
          <a:p>
            <a:pPr>
              <a:buFontTx/>
              <a:buChar char="-"/>
            </a:pPr>
            <a:r>
              <a:rPr lang="ru-RU" dirty="0" smtClean="0"/>
              <a:t>правила безопасного поведения при встрече с незнакомыми людьми;</a:t>
            </a:r>
          </a:p>
          <a:p>
            <a:pPr>
              <a:buFontTx/>
              <a:buChar char="-"/>
            </a:pPr>
            <a:r>
              <a:rPr lang="ru-RU" dirty="0" smtClean="0"/>
              <a:t>если встретил незнакомый предмет;</a:t>
            </a:r>
          </a:p>
          <a:p>
            <a:pPr>
              <a:buFontTx/>
              <a:buChar char="-"/>
            </a:pPr>
            <a:r>
              <a:rPr lang="ru-RU" dirty="0" smtClean="0"/>
              <a:t>если тебя оставили дома; </a:t>
            </a:r>
          </a:p>
          <a:p>
            <a:pPr>
              <a:buFontTx/>
              <a:buChar char="-"/>
            </a:pPr>
            <a:r>
              <a:rPr lang="ru-RU" dirty="0" smtClean="0"/>
              <a:t>поведение детей на дороге;</a:t>
            </a:r>
          </a:p>
          <a:p>
            <a:pPr>
              <a:buFontTx/>
              <a:buChar char="-"/>
            </a:pPr>
            <a:r>
              <a:rPr lang="ru-RU" dirty="0" smtClean="0"/>
              <a:t>поведение детей на воде;</a:t>
            </a:r>
          </a:p>
          <a:p>
            <a:pPr>
              <a:buFontTx/>
              <a:buChar char="-"/>
            </a:pPr>
            <a:r>
              <a:rPr lang="ru-RU" dirty="0" smtClean="0"/>
              <a:t>что нельзя брать в рот;</a:t>
            </a:r>
          </a:p>
          <a:p>
            <a:pPr>
              <a:buFontTx/>
              <a:buChar char="-"/>
            </a:pPr>
            <a:r>
              <a:rPr lang="ru-RU" dirty="0" smtClean="0"/>
              <a:t>как вести себя если потерялся на улице;</a:t>
            </a:r>
          </a:p>
          <a:p>
            <a:pPr>
              <a:buFontTx/>
              <a:buChar char="-"/>
            </a:pPr>
            <a:r>
              <a:rPr lang="ru-RU" dirty="0" smtClean="0"/>
              <a:t>поведение в летний оздоровительный период;</a:t>
            </a:r>
          </a:p>
          <a:p>
            <a:pPr>
              <a:buFontTx/>
              <a:buChar char="-"/>
            </a:pPr>
            <a:r>
              <a:rPr lang="ru-RU" dirty="0" smtClean="0"/>
              <a:t>охрана жизни и здоровья при работе с принадлежностями по изобразительной деятельности;</a:t>
            </a:r>
          </a:p>
          <a:p>
            <a:pPr>
              <a:buFontTx/>
              <a:buChar char="-"/>
            </a:pPr>
            <a:r>
              <a:rPr lang="ru-RU" dirty="0"/>
              <a:t> </a:t>
            </a:r>
            <a:r>
              <a:rPr lang="ru-RU" dirty="0" smtClean="0"/>
              <a:t>правила безопасного поведения при приеме пищи, при обращении со столовыми приборами;</a:t>
            </a:r>
          </a:p>
          <a:p>
            <a:pPr>
              <a:buFontTx/>
              <a:buChar char="-"/>
            </a:pPr>
            <a:r>
              <a:rPr lang="ru-RU" dirty="0"/>
              <a:t> </a:t>
            </a:r>
            <a:r>
              <a:rPr lang="ru-RU" dirty="0" smtClean="0"/>
              <a:t>охрана жизни и здоровья при играх с мелкими конструкторами, мозаикой, материалам  для развития моторики;</a:t>
            </a:r>
          </a:p>
          <a:p>
            <a:pPr>
              <a:buFontTx/>
              <a:buChar char="-"/>
            </a:pPr>
            <a:r>
              <a:rPr lang="ru-RU" dirty="0" smtClean="0"/>
              <a:t>правила безопасного поведения в музыкальном зале;</a:t>
            </a:r>
          </a:p>
          <a:p>
            <a:pPr>
              <a:buFontTx/>
              <a:buChar char="-"/>
            </a:pPr>
            <a:r>
              <a:rPr lang="ru-RU" dirty="0"/>
              <a:t> </a:t>
            </a:r>
            <a:r>
              <a:rPr lang="ru-RU" dirty="0" smtClean="0"/>
              <a:t>правила безопасного поведения в культурно – массовых местах;</a:t>
            </a:r>
          </a:p>
          <a:p>
            <a:pPr>
              <a:buFontTx/>
              <a:buChar char="-"/>
            </a:pPr>
            <a:r>
              <a:rPr lang="ru-RU" dirty="0" smtClean="0"/>
              <a:t>правила безопасного поведения при просмотре диафильмов, видеофильмов, мультфильмов, слайдов, презентаций;</a:t>
            </a:r>
          </a:p>
          <a:p>
            <a:pPr>
              <a:buFontTx/>
              <a:buChar char="-"/>
            </a:pPr>
            <a:r>
              <a:rPr lang="ru-RU" dirty="0"/>
              <a:t> </a:t>
            </a:r>
            <a:r>
              <a:rPr lang="ru-RU" dirty="0" smtClean="0"/>
              <a:t>охрана жизни и здоровья при работе в уголке природы</a:t>
            </a:r>
          </a:p>
          <a:p>
            <a:pPr>
              <a:buFontTx/>
              <a:buChar char="-"/>
            </a:pPr>
            <a:r>
              <a:rPr lang="ru-RU" dirty="0"/>
              <a:t> </a:t>
            </a:r>
            <a:r>
              <a:rPr lang="ru-RU" dirty="0" smtClean="0"/>
              <a:t>правила безопасного поведения при трудовой деятельности</a:t>
            </a:r>
          </a:p>
          <a:p>
            <a:pPr>
              <a:buFontTx/>
              <a:buChar char="-"/>
            </a:pPr>
            <a:r>
              <a:rPr lang="ru-RU" dirty="0" smtClean="0"/>
              <a:t>правила безопасного поведения при одевании и раздевалке.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956854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 Охраны труда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484784"/>
            <a:ext cx="3429000" cy="4572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083181"/>
            <a:ext cx="3528392" cy="26462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3861048"/>
            <a:ext cx="2952328" cy="22142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696150" y="2893440"/>
            <a:ext cx="2727303" cy="363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6852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 охрана труда: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734744" cy="51423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/>
              <a:t>Правила внутреннего трудового распорядка воспитанников представлены на официальном сайте МАДОУ «Детский сад № 14», ссылка </a:t>
            </a:r>
            <a:r>
              <a:rPr lang="en-US" dirty="0">
                <a:hlinkClick r:id="rId2"/>
              </a:rPr>
              <a:t>https://xn--80abg7bml7dj.xn--80achbdub6dfjh.xn--</a:t>
            </a:r>
            <a:r>
              <a:rPr lang="en-US" dirty="0" smtClean="0">
                <a:hlinkClick r:id="rId2"/>
              </a:rPr>
              <a:t>p1ai/docs/2020_06_23/4SbayyThn9KE5fbnkAT5374YS.pdf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Также с данным документов, родители (законные представители) могут ознакомиться в раздевальных комнатах группы: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716339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Антитеррористическая безопасность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734744" cy="51423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Приказ № 11.01.2021 г № 8-ОД «О назначении ответственного за антитеррористическую и противодиверсионную защищенность»</a:t>
            </a:r>
          </a:p>
          <a:p>
            <a:pPr marL="0" indent="0">
              <a:buNone/>
            </a:pPr>
            <a:r>
              <a:rPr lang="ru-RU" dirty="0" smtClean="0"/>
              <a:t>Приказ от 15.12.2020г № 116- ОД «Об утверждении плана тренировок при угрозе совершения или совершения террористического акта» ( тренировки проводятся один раз в три месяца)</a:t>
            </a:r>
          </a:p>
          <a:p>
            <a:pPr marL="0" indent="0">
              <a:buNone/>
            </a:pPr>
            <a:r>
              <a:rPr lang="ru-RU" dirty="0" smtClean="0"/>
              <a:t>Разработаны инструкции:</a:t>
            </a:r>
          </a:p>
          <a:p>
            <a:pPr>
              <a:buFontTx/>
              <a:buChar char="-"/>
            </a:pPr>
            <a:r>
              <a:rPr lang="ru-RU" dirty="0" smtClean="0"/>
              <a:t>по антитеррористической безопасности № 1 от 03.02.2021 г.</a:t>
            </a:r>
          </a:p>
          <a:p>
            <a:pPr>
              <a:buFontTx/>
              <a:buChar char="-"/>
            </a:pPr>
            <a:r>
              <a:rPr lang="ru-RU" dirty="0" smtClean="0"/>
              <a:t> по действию персонала при угрозе или совершении террористического акта № 2 от 03.02.2021 г.</a:t>
            </a:r>
          </a:p>
          <a:p>
            <a:pPr marL="0" indent="0">
              <a:buNone/>
            </a:pPr>
            <a:r>
              <a:rPr lang="ru-RU" dirty="0" smtClean="0"/>
              <a:t>Существует порядок эвакуации сотрудников и иных лиц в случаи информации об угрозе террористического акта от 03.02.2021 год.</a:t>
            </a:r>
          </a:p>
          <a:p>
            <a:pPr marL="0" indent="0">
              <a:buNone/>
            </a:pPr>
            <a:r>
              <a:rPr lang="ru-RU" dirty="0" smtClean="0"/>
              <a:t>Схема оповещения дежурных и аварийно- спасательных служб при угрозе террористического акта или другой </a:t>
            </a:r>
            <a:r>
              <a:rPr lang="ru-RU" dirty="0" err="1" smtClean="0"/>
              <a:t>чс</a:t>
            </a:r>
            <a:r>
              <a:rPr lang="ru-RU" dirty="0"/>
              <a:t> </a:t>
            </a:r>
            <a:r>
              <a:rPr lang="ru-RU" dirty="0" smtClean="0"/>
              <a:t>от 03.02.2021 год</a:t>
            </a:r>
          </a:p>
          <a:p>
            <a:pPr marL="0" indent="0">
              <a:buNone/>
            </a:pPr>
            <a:r>
              <a:rPr lang="ru-RU" dirty="0" smtClean="0"/>
              <a:t>Соглашение о взаимных обязательствах на случай эвакуации сотрудников при </a:t>
            </a:r>
            <a:r>
              <a:rPr lang="ru-RU" dirty="0" err="1" smtClean="0"/>
              <a:t>чс</a:t>
            </a:r>
            <a:r>
              <a:rPr lang="ru-RU" dirty="0" smtClean="0"/>
              <a:t> с МАОУ СОШ № 8 города Ирбита.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50879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Антитеррористическая безопасность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2758" y="980727"/>
            <a:ext cx="2479032" cy="309634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124744"/>
            <a:ext cx="2463738" cy="32849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6125" y="980728"/>
            <a:ext cx="2571750" cy="3429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1699" y="3632869"/>
            <a:ext cx="1995686" cy="26609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3056805"/>
            <a:ext cx="2427734" cy="32369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3291676"/>
            <a:ext cx="2075427" cy="276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68443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287</TotalTime>
  <Words>871</Words>
  <Application>Microsoft Office PowerPoint</Application>
  <PresentationFormat>Экран (4:3)</PresentationFormat>
  <Paragraphs>118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Официальная</vt:lpstr>
      <vt:lpstr>Комплексная безопасность  Муниципального автономного дошкольного образовательного учреждение Городского округа «город Ирбит» «Детский сад № 14» на 2021 год -2022 год</vt:lpstr>
      <vt:lpstr>Комплексная безопасность образовательного процесса</vt:lpstr>
      <vt:lpstr>Раздел охрана труда:</vt:lpstr>
      <vt:lpstr>Раздел Охраны труда</vt:lpstr>
      <vt:lpstr>Раздел охрана труда:</vt:lpstr>
      <vt:lpstr>Раздел Охраны труда</vt:lpstr>
      <vt:lpstr>Раздел охрана труда:</vt:lpstr>
      <vt:lpstr>Антитеррористическая безопасность</vt:lpstr>
      <vt:lpstr>Антитеррористическая безопасность</vt:lpstr>
      <vt:lpstr>Антитеррористическая безопасность</vt:lpstr>
      <vt:lpstr>Антитеррористическая безопасность </vt:lpstr>
      <vt:lpstr>Антитеррористическая безопасность </vt:lpstr>
      <vt:lpstr>Пожарная безопасность</vt:lpstr>
      <vt:lpstr>Пожарная безопасность</vt:lpstr>
      <vt:lpstr>Пожарная безопасность</vt:lpstr>
      <vt:lpstr>Пожарная безопасность</vt:lpstr>
      <vt:lpstr>Пожарная безопасность</vt:lpstr>
      <vt:lpstr>Пожарная безопасность</vt:lpstr>
      <vt:lpstr>Пожарная безопасность</vt:lpstr>
      <vt:lpstr>Пожарная безопасность (работа с воспитанниками) </vt:lpstr>
      <vt:lpstr>Пожарная безопасность (работа с воспитанниками) </vt:lpstr>
      <vt:lpstr>Безопасность дорожного движения</vt:lpstr>
      <vt:lpstr>Безопасность дорожного движения </vt:lpstr>
      <vt:lpstr>Безопасность дорожного движения</vt:lpstr>
      <vt:lpstr>Безопасность дорожного движения</vt:lpstr>
      <vt:lpstr>Безопасность дорожного движения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Комплексная безопасность Муниципального автономного дошкольного образовательного учреждение Городского округа «город Ирбит» «Детский сад № 14» на 2021 год</dc:title>
  <dc:creator>User</dc:creator>
  <cp:lastModifiedBy>1</cp:lastModifiedBy>
  <cp:revision>14</cp:revision>
  <dcterms:created xsi:type="dcterms:W3CDTF">2021-11-15T11:36:57Z</dcterms:created>
  <dcterms:modified xsi:type="dcterms:W3CDTF">2022-06-08T09:37:41Z</dcterms:modified>
</cp:coreProperties>
</file>